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32"/>
  </p:notesMasterIdLst>
  <p:sldIdLst>
    <p:sldId id="256" r:id="rId2"/>
    <p:sldId id="257" r:id="rId3"/>
    <p:sldId id="273" r:id="rId4"/>
    <p:sldId id="258" r:id="rId5"/>
    <p:sldId id="259" r:id="rId6"/>
    <p:sldId id="274" r:id="rId7"/>
    <p:sldId id="260" r:id="rId8"/>
    <p:sldId id="261" r:id="rId9"/>
    <p:sldId id="276" r:id="rId10"/>
    <p:sldId id="277" r:id="rId11"/>
    <p:sldId id="278" r:id="rId12"/>
    <p:sldId id="262" r:id="rId13"/>
    <p:sldId id="275" r:id="rId14"/>
    <p:sldId id="279" r:id="rId15"/>
    <p:sldId id="280" r:id="rId16"/>
    <p:sldId id="281" r:id="rId17"/>
    <p:sldId id="282" r:id="rId18"/>
    <p:sldId id="283" r:id="rId19"/>
    <p:sldId id="266" r:id="rId20"/>
    <p:sldId id="284" r:id="rId21"/>
    <p:sldId id="285" r:id="rId22"/>
    <p:sldId id="267" r:id="rId23"/>
    <p:sldId id="286" r:id="rId24"/>
    <p:sldId id="287" r:id="rId25"/>
    <p:sldId id="288" r:id="rId26"/>
    <p:sldId id="268" r:id="rId27"/>
    <p:sldId id="270" r:id="rId28"/>
    <p:sldId id="271" r:id="rId29"/>
    <p:sldId id="272" r:id="rId30"/>
    <p:sldId id="289" r:id="rId3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272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D0E82057-B612-4E35-96B8-A68406B38570}" type="datetime1">
              <a:rPr lang="fr-FR"/>
              <a:pPr>
                <a:defRPr/>
              </a:pPr>
              <a:t>31/10/2020</a:t>
            </a:fld>
            <a:endParaRPr lang="fr-FR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Click to edit Master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FF4C525-1845-4719-B2D7-F095F65E7CEB}" type="slidenum">
              <a:rPr lang="fr-FR" altLang="en-US"/>
              <a:pPr/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Verdana" charset="0"/>
                <a:ea typeface="ＭＳ Ｐゴシック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Verdana" charset="0"/>
                <a:ea typeface="ＭＳ Ｐゴシック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Verdana" charset="0"/>
                <a:ea typeface="ＭＳ Ｐゴシック" charset="0"/>
              </a:endParaRPr>
            </a:p>
          </p:txBody>
        </p:sp>
      </p:grp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GB" noProof="0" smtClean="0"/>
              <a:t>Cliquez pour modifier le style du titre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charset="0"/>
              <a:buNone/>
              <a:defRPr sz="3000"/>
            </a:lvl1pPr>
          </a:lstStyle>
          <a:p>
            <a:pPr lvl="0"/>
            <a:r>
              <a:rPr lang="en-GB" noProof="0" smtClean="0"/>
              <a:t>Cliquez pour modifier le style des sous-titres du masque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7CCF3-541B-43FC-92CA-D0C109BBF2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2288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D8A14-1EB9-43DF-A960-D20A2D70D0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48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93324-0A05-4A33-92C7-3CDA8D770D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5133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FF1C47-5B67-423E-9343-24855981A1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7993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BED1C-8AC4-4555-B1FD-0AA3DC8436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032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CB9BB-8C2B-4CA9-BB94-F24DF9BD5C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394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4DE75-F897-4960-9630-456A8399CD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735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E36C5E-1044-49D8-B11D-C7201DBC4B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409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C3F81-8288-4199-8310-904899137A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391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E855C-9EBD-4E85-AA38-320C435BB3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937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EA0C8-5FE0-4BF0-956C-A2A52ED93D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740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54A42-E449-4B07-A303-31866CF72F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019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CECB2-3706-4C42-B8CA-DD467DB9B0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698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Cliquez pour modifier le style du titre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Cliquez pour modifier les styles du texte du masque</a:t>
            </a:r>
          </a:p>
          <a:p>
            <a:pPr lvl="1"/>
            <a:r>
              <a:rPr lang="en-GB" altLang="en-US" smtClean="0"/>
              <a:t>Deuxième niveau</a:t>
            </a:r>
          </a:p>
          <a:p>
            <a:pPr lvl="2"/>
            <a:r>
              <a:rPr lang="en-GB" altLang="en-US" smtClean="0"/>
              <a:t>Troisième niveau</a:t>
            </a:r>
          </a:p>
          <a:p>
            <a:pPr lvl="3"/>
            <a:r>
              <a:rPr lang="en-GB" altLang="en-US" smtClean="0"/>
              <a:t>Quatrième niveau</a:t>
            </a:r>
          </a:p>
          <a:p>
            <a:pPr lvl="4"/>
            <a:r>
              <a:rPr lang="en-GB" altLang="en-US" smtClean="0"/>
              <a:t>Cinquième niveau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BA1EC93-61D5-4BE6-8BAD-E8B51B8C81A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fr-FR" sz="2400">
              <a:latin typeface="Times New Roman" charset="0"/>
              <a:ea typeface="ＭＳ Ｐゴシック" charset="0"/>
            </a:endParaRP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fr-FR" sz="2400">
              <a:latin typeface="Times New Roman" charset="0"/>
              <a:ea typeface="ＭＳ Ｐゴシック" charset="0"/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fr-FR" sz="2400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86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8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8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86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8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8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86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8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8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86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8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8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86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8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8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 eaLnBrk="1" hangingPunct="1">
              <a:defRPr/>
            </a:pPr>
            <a:r>
              <a:rPr lang="fr-FR" dirty="0" smtClean="0">
                <a:ea typeface="+mj-ea"/>
                <a:cs typeface="+mj-cs"/>
              </a:rPr>
              <a:t> HEPATITIS VIRUS</a:t>
            </a:r>
            <a:endParaRPr lang="en-GB" dirty="0" smtClean="0"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33975" y="4248150"/>
            <a:ext cx="4010025" cy="1231900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Dr.R.S.Gopika</a:t>
            </a:r>
            <a:endParaRPr lang="en-US" sz="2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Prof &amp;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HoD</a:t>
            </a:r>
            <a:endParaRPr lang="en-US" sz="2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Dept Pathology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SKHMC</a:t>
            </a:r>
            <a:endParaRPr lang="en-GB" sz="2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82444" presetClass="entr" presetSubtype="603931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82444" presetClass="entr" presetSubtype="603931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82444" presetClass="entr" presetSubtype="603931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82444" presetClass="entr" presetSubtype="603931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Icteric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stage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      onset of jaundice with pale stools and dark urine, deepens for the first few days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persists for 1 - 2 weeks.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Convalescence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    may be prolonged and complete recovery in adults usually takes place within a few months</a:t>
            </a:r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In children</a:t>
            </a:r>
            <a:endParaRPr lang="en-US" dirty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infection is commonly asymptomatic or the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prodromal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phase mild or absent.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The mortality rate is very low for hepatitis A and no carrier state exists</a:t>
            </a:r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LABORATORY_DIAGNOSIS</a:t>
            </a:r>
          </a:p>
        </p:txBody>
      </p:sp>
      <p:sp>
        <p:nvSpPr>
          <p:cNvPr id="1689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600200"/>
            <a:ext cx="800735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1. Detection of the virus or antigen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-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in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faeces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up to 2 weeks before the appearance of the jaundice and up to 2 weeks afterwards.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Hepatitis A virus can also be detected in the serum, saliva, urine and semen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2. Serology -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IgM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antibodies-  appear during the acute phase, peak about 2 weeks after the elevation of liver enzymes, and disappear within 3–6 months.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IgG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- appears a week after the appearance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IgM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persists for decades and indicates past infection or recovery.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 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Non-specific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Liver enzymes such as AST and ALT are elevated as a result of release by damaged liver cells.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Serum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bilirubin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may be elevated,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bilirubin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may be found in the urine.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The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leucocyte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count is usually normal but sometimes atypical lymphocytes are seen. </a:t>
            </a:r>
          </a:p>
          <a:p>
            <a:pPr>
              <a:defRPr/>
            </a:pPr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Hepatitis C Virus (HCV)</a:t>
            </a:r>
            <a:endParaRPr lang="en-US" b="1" dirty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Flavivirus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60 nm size </a:t>
            </a: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enveloped virus</a:t>
            </a: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common cause of post-transfusion hepatitis in developing countries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MoT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transmitted by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Parenteral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(most common), </a:t>
            </a: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Vertical-less risk (6%) </a:t>
            </a: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Sexual </a:t>
            </a:r>
          </a:p>
          <a:p>
            <a:pPr>
              <a:defRPr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HCV does not spread through breast milk, food or casual contacts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Clinical Manifestations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IP-  15–160 days (average 50 days). 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Following an infection with HCV: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•  About 20% of people develop acute hepatitis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•  About 75–80% directly develop chronic disease; out of which: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60–70% develop chronic hepatitis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5–20% develop cirrhosis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1–5% develop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hepatocellular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carcinoma. (HCV accounts for 25% of total liver cancer patients).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88925" y="0"/>
            <a:ext cx="8229600" cy="1139825"/>
          </a:xfrm>
        </p:spPr>
        <p:txBody>
          <a:bodyPr/>
          <a:lstStyle/>
          <a:p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Extrahepatic manifestations: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925" y="1322388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•Due  to  deposition  of  circulating  immune  complexes in  various  sites  leading  to  manifestations  like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)  Mixed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cryoglobulinemia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(ii)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Glomerulonephritis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(iii) Arthritis and joint pain.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Serum antibody detection: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Anti-HCV  antibodies  appear  in  about  8–9  weeks  after exposure.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It is detectable in &gt;95% of chronic case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ELISA  test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– which employ the antigens from the core, NS3, NS4, and NS5 regions, to detect anti-HCV Abs.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Acute diagnosis: Anti-HCV (C33c, C22-3, NS5) are detected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Chronic diagnosis: Anti-HCV (C100-3, C33c, C22-3, NS5) are detected.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MS PGothic" pitchFamily="34" charset="-128"/>
                <a:cs typeface="Times New Roman" pitchFamily="18" charset="0"/>
              </a:rPr>
              <a:t>HEPATITIS D</a:t>
            </a:r>
          </a:p>
        </p:txBody>
      </p:sp>
      <p:sp>
        <p:nvSpPr>
          <p:cNvPr id="1812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46137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Delta RNA virus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Hepatitis  D  is  a  defective  virus-   cannot  replicate  by  itself;  depends  on  Hepatitis  B  for  its survival.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The association of HDV with HBV is of two types: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      Co-infection and Super-infection.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Hepatitis viruses are heterogeneous group of viruses that belong to 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different families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but all are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hepatotropic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cause 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acute inflammation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of the liver producing 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identical </a:t>
            </a:r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histopathologic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lesions and 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similar clinical illness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such as fever, nausea, vomiting, and jaundice.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MS PGothic" pitchFamily="34" charset="-128"/>
                <a:cs typeface="Times New Roman" pitchFamily="18" charset="0"/>
              </a:rPr>
              <a:t>HEPATITIS D</a:t>
            </a:r>
            <a:endParaRPr lang="en-US" dirty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Parenteral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route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IP – 6-9 weeks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Co-infection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    HBV and HDV infection occurs simultaneously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Super-infection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HDV infection occurs to a carrier of HBV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Lab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Co-infection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HBsAg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Anti-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HBc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(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IgM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), Anti-HDV (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IgM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),  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    HDV RNA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Super-infection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HBsAg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,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HBeAg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and Anti-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HBc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(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IgG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Anti-HDV-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IgM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(in acute),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IgG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and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IgM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(in chronic) and HDV RNA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  <a:ea typeface="MS PGothic" pitchFamily="34" charset="-128"/>
                <a:cs typeface="Times New Roman" pitchFamily="18" charset="0"/>
              </a:rPr>
              <a:t>HEPATITIS E</a:t>
            </a:r>
          </a:p>
        </p:txBody>
      </p:sp>
      <p:sp>
        <p:nvSpPr>
          <p:cNvPr id="1822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RNA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calcivirus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Feco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oral route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Age: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Young adults (20–40 years age) are commonly affected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IP – 3-9 weeks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Severe in pregnancy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laboratory Diagnosis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HEV RNA- (by reverse transcriptase PCR) </a:t>
            </a: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HEV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virions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-( by electron microscopy)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can be detected in stool and serum even before the onset of clinical illness</a:t>
            </a: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Serum antibody detection by ELISA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HEPATITIS G VIRUS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family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Flaviviridae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MoT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lvl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contaminated blood or blood products,</a:t>
            </a:r>
          </a:p>
          <a:p>
            <a:pPr lvl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sexual contact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HEPATITIS G VIRUS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It replicates in the bone marrow and spleen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it is not associated with any known human disease so far. 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HIV co-infection: 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HGV commonly co-infects people infected with HIV (prevalence 35%); but this dual infection is protective against HIV and patients survive longer</a:t>
            </a:r>
          </a:p>
          <a:p>
            <a:pPr>
              <a:defRPr/>
            </a:pPr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Pathology</a:t>
            </a:r>
          </a:p>
        </p:txBody>
      </p:sp>
      <p:sp>
        <p:nvSpPr>
          <p:cNvPr id="1832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Macroscopical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    a/c – enlarged &amp; reddened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Microscopicaly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a/c -     ballooning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degeneration,cytolysis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apoptosis,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cholistasis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bridging necrosis [p-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p,p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-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c,c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-c], mononuclear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inf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cell in portal tract,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HBV – ground glass appearance due to accumulation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HBsAg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HCV- fatty change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Chronic</a:t>
            </a:r>
          </a:p>
        </p:txBody>
      </p:sp>
      <p:sp>
        <p:nvSpPr>
          <p:cNvPr id="1853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76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Macro: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0076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size reduced</a:t>
            </a:r>
          </a:p>
          <a:p>
            <a:pPr eaLnBrk="1" hangingPunct="1"/>
            <a:r>
              <a:rPr lang="en-US" altLang="en-US" b="1" smtClean="0">
                <a:solidFill>
                  <a:srgbClr val="0076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Micro: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0076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Inf  confined to portal tract, bridging   necrosis, fibrosis, cirrrhosis</a:t>
            </a:r>
          </a:p>
          <a:p>
            <a:pPr eaLnBrk="1" hangingPunct="1"/>
            <a:r>
              <a:rPr lang="en-US" altLang="en-US" smtClean="0">
                <a:solidFill>
                  <a:srgbClr val="0076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HBV,HCV – long standing → HCC.</a:t>
            </a:r>
          </a:p>
          <a:p>
            <a:pPr eaLnBrk="1" hangingPunct="1"/>
            <a:endParaRPr lang="en-US" altLang="en-US" smtClean="0">
              <a:solidFill>
                <a:srgbClr val="0076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C/F</a:t>
            </a:r>
          </a:p>
        </p:txBody>
      </p:sp>
      <p:sp>
        <p:nvSpPr>
          <p:cNvPr id="1863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Asymtomatic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infection-serological evidence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a/c-    an incubation period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asymtomatic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preicteric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peroid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      a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symtomatic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icteric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phase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 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convalesence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C/C hepatitis  -  &gt;6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Carrier state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Fulminant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hepatitis - A,B,E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Complications</a:t>
            </a:r>
          </a:p>
        </p:txBody>
      </p:sp>
      <p:sp>
        <p:nvSpPr>
          <p:cNvPr id="1873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752600"/>
            <a:ext cx="8229600" cy="4821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Acute complications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(rare):   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Arthritis,vasculitis,myocarditis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&amp; renal failure.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Dangerous complications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(very rare):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Fulminant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hepatitis 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    Hepatic encephalopathy &amp;death.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Chronic Complications :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Chronic a symptomatic carriers of HBV 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Chronic Viral Hepatitis . Liver cirrhosis (on long run complication)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Primary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hepatocellular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carcinoma 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Complications of cirrhosis it self .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Classification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Hepatitis viruses are classified into six types: (HAV, HBV, HCV, HDV, HEV and HGV). </a:t>
            </a: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Other viruses that can cause sporadic hepatitis, are yellow fever virus, CMV, EBV, HSV, rubella virus, and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enterovirus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Surinder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Kumar-Essentials of Microbiology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Anandanarayanan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-Text book of Microbiology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Apurba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Sankar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Sastry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-Essential of Medical Microbiology</a:t>
            </a:r>
          </a:p>
          <a:p>
            <a:pPr>
              <a:defRPr/>
            </a:pPr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HEPATITIS   A</a:t>
            </a:r>
          </a:p>
        </p:txBody>
      </p:sp>
      <p:sp>
        <p:nvSpPr>
          <p:cNvPr id="1648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Picornavirus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now classified as 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heptovirus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formerly known as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enterovirus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72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Naked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icosahedral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ssRNA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virus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27 nm,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icosahedral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PATHOGENESIS</a:t>
            </a:r>
          </a:p>
        </p:txBody>
      </p:sp>
      <p:sp>
        <p:nvSpPr>
          <p:cNvPr id="165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IP -4 wks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Humans are the only host for HAV.</a:t>
            </a:r>
          </a:p>
          <a:p>
            <a:pPr eaLnBrk="1" hangingPunct="1">
              <a:defRPr/>
            </a:pP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Feco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oral route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Age: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Children and adolescents (5–14 years of age) are MC affected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  <a:r>
              <a:rPr lang="en-US" altLang="en-US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Ingestion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GIT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liver,replicates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in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hepatocytes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shed in bile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passes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thr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stool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Symtoms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due to T cell mediated response</a:t>
            </a:r>
          </a:p>
          <a:p>
            <a:pPr>
              <a:defRPr/>
            </a:pPr>
            <a:endParaRPr lang="en-US" dirty="0">
              <a:ea typeface="MS PGothic" pitchFamily="34" charset="-128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557713" y="2222500"/>
            <a:ext cx="69850" cy="2952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529138" y="3194050"/>
            <a:ext cx="71437" cy="3651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557713" y="4192588"/>
            <a:ext cx="46037" cy="4635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557713" y="5246688"/>
            <a:ext cx="57150" cy="4508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717550"/>
            <a:ext cx="8432800" cy="5856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The pathological changes are common to all types of viral hepatitis.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parenchymal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cell necrosis and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histiocytic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periportal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inflammation.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Rarely in cases of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fulminant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hepatitis there is massive necrosis.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Four stages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Clinical_Features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679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.-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IP - around 4 weeks,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at the end of which virus particles are excreted in the stool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Prodromal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stage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 fever, chills, headache, fatigue, malaise, and aches.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Pre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icteric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anorexia, N+V and right upper abdominal pain appear</a:t>
            </a:r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iveau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Niveau">
      <a:majorFont>
        <a:latin typeface="Garamon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iveau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1130</Words>
  <Application>Microsoft Office PowerPoint</Application>
  <PresentationFormat>On-screen Show (4:3)</PresentationFormat>
  <Paragraphs>183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Verdana</vt:lpstr>
      <vt:lpstr>ＭＳ Ｐゴシック</vt:lpstr>
      <vt:lpstr>Arial</vt:lpstr>
      <vt:lpstr>Garamond</vt:lpstr>
      <vt:lpstr>Wingdings</vt:lpstr>
      <vt:lpstr>Calibri</vt:lpstr>
      <vt:lpstr>Times New Roman</vt:lpstr>
      <vt:lpstr>Georgia</vt:lpstr>
      <vt:lpstr>Niveau</vt:lpstr>
      <vt:lpstr> HEPATITIS VIRUS</vt:lpstr>
      <vt:lpstr>PowerPoint Presentation</vt:lpstr>
      <vt:lpstr>Classification </vt:lpstr>
      <vt:lpstr>HEPATITIS   A</vt:lpstr>
      <vt:lpstr>PATHOGENESIS</vt:lpstr>
      <vt:lpstr>Pathogenesis </vt:lpstr>
      <vt:lpstr>PowerPoint Presentation</vt:lpstr>
      <vt:lpstr>Clinical_Features</vt:lpstr>
      <vt:lpstr>Stages </vt:lpstr>
      <vt:lpstr>Stages </vt:lpstr>
      <vt:lpstr>In children</vt:lpstr>
      <vt:lpstr>LABORATORY_DIAGNOSIS</vt:lpstr>
      <vt:lpstr>Non-specific test</vt:lpstr>
      <vt:lpstr>Hepatitis C Virus (HCV)</vt:lpstr>
      <vt:lpstr>MoT</vt:lpstr>
      <vt:lpstr>Clinical Manifestations</vt:lpstr>
      <vt:lpstr>Extrahepatic manifestations:</vt:lpstr>
      <vt:lpstr>Laboratory Diagnosis</vt:lpstr>
      <vt:lpstr>HEPATITIS D</vt:lpstr>
      <vt:lpstr>HEPATITIS D</vt:lpstr>
      <vt:lpstr>Lab </vt:lpstr>
      <vt:lpstr>HEPATITIS E</vt:lpstr>
      <vt:lpstr>laboratory Diagnosis </vt:lpstr>
      <vt:lpstr>HEPATITIS G VIRUS</vt:lpstr>
      <vt:lpstr>HEPATITIS G VIRUS</vt:lpstr>
      <vt:lpstr>Pathology</vt:lpstr>
      <vt:lpstr>Chronic</vt:lpstr>
      <vt:lpstr>C/F</vt:lpstr>
      <vt:lpstr>Complications</vt:lpstr>
      <vt:lpstr>REFERENCES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</dc:title>
  <dc:creator>Billiet</dc:creator>
  <cp:lastModifiedBy>Lib Lab One</cp:lastModifiedBy>
  <cp:revision>72</cp:revision>
  <dcterms:created xsi:type="dcterms:W3CDTF">2007-09-19T06:57:58Z</dcterms:created>
  <dcterms:modified xsi:type="dcterms:W3CDTF">2020-10-31T06:32:40Z</dcterms:modified>
</cp:coreProperties>
</file>